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75" r:id="rId1"/>
  </p:sldMasterIdLst>
  <p:sldIdLst>
    <p:sldId id="256" r:id="rId2"/>
    <p:sldId id="269" r:id="rId3"/>
    <p:sldId id="270" r:id="rId4"/>
    <p:sldId id="271" r:id="rId5"/>
    <p:sldId id="268" r:id="rId6"/>
    <p:sldId id="267" r:id="rId7"/>
    <p:sldId id="266" r:id="rId8"/>
    <p:sldId id="265" r:id="rId9"/>
    <p:sldId id="257" r:id="rId10"/>
    <p:sldId id="273" r:id="rId11"/>
    <p:sldId id="275" r:id="rId12"/>
    <p:sldId id="277" r:id="rId13"/>
    <p:sldId id="260" r:id="rId14"/>
    <p:sldId id="278" r:id="rId15"/>
    <p:sldId id="259" r:id="rId16"/>
    <p:sldId id="262" r:id="rId17"/>
    <p:sldId id="279" r:id="rId18"/>
    <p:sldId id="264" r:id="rId19"/>
    <p:sldId id="280" r:id="rId20"/>
    <p:sldId id="281" r:id="rId21"/>
    <p:sldId id="282" r:id="rId22"/>
    <p:sldId id="283" r:id="rId23"/>
    <p:sldId id="263" r:id="rId24"/>
    <p:sldId id="26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217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9160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24121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9879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399557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55379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968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77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87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56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5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824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9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406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797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4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100000">
              <a:schemeClr val="bg1">
                <a:alpha val="84000"/>
                <a:lumMod val="70000"/>
                <a:lumOff val="30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75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  <p:sldLayoutId id="2147483988" r:id="rId13"/>
    <p:sldLayoutId id="2147483989" r:id="rId14"/>
    <p:sldLayoutId id="2147483990" r:id="rId15"/>
    <p:sldLayoutId id="2147483991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sunsinger/373100705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Elections_Canada_Logo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809CDAB-CB83-4DFE-87B2-1A77BDA2E3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076" b="63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6443BE-A7E1-42C4-9EE3-39EE92736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10" y="2324906"/>
            <a:ext cx="3412067" cy="15886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800">
                <a:solidFill>
                  <a:schemeClr val="tx1"/>
                </a:solidFill>
              </a:rPr>
              <a:t>Canadian Federal Elections 2015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1D6E4-D1D5-4AF1-A557-9C5E2396B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510" y="3945249"/>
            <a:ext cx="3412067" cy="738820"/>
          </a:xfrm>
        </p:spPr>
        <p:txBody>
          <a:bodyPr>
            <a:normAutofit/>
          </a:bodyPr>
          <a:lstStyle/>
          <a:p>
            <a:r>
              <a:rPr lang="en-CA"/>
              <a:t>The data behind the vote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338AA-3FD2-4A87-88AE-0AA63A1F0E53}"/>
              </a:ext>
            </a:extLst>
          </p:cNvPr>
          <p:cNvSpPr txBox="1"/>
          <p:nvPr/>
        </p:nvSpPr>
        <p:spPr>
          <a:xfrm>
            <a:off x="9727863" y="6657945"/>
            <a:ext cx="246413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>
                <a:solidFill>
                  <a:srgbClr val="FFFFFF"/>
                </a:solidFill>
                <a:hlinkClick r:id="rId3" tooltip="http://flickr.com/photos/sunsinger/373100705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CA" sz="700">
                <a:solidFill>
                  <a:srgbClr val="FFFFFF"/>
                </a:solidFill>
              </a:rPr>
              <a:t> by Unknown Author is licensed under </a:t>
            </a:r>
            <a:r>
              <a:rPr lang="en-CA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CA" sz="700">
              <a:solidFill>
                <a:srgbClr val="FFFFFF"/>
              </a:solidFill>
            </a:endParaRPr>
          </a:p>
        </p:txBody>
      </p:sp>
      <p:pic>
        <p:nvPicPr>
          <p:cNvPr id="1028" name="Picture 4" descr="Federal Election 2015: Writ May Drop As Early As Sunday, Sources">
            <a:extLst>
              <a:ext uri="{FF2B5EF4-FFF2-40B4-BE49-F238E27FC236}">
                <a16:creationId xmlns:a16="http://schemas.microsoft.com/office/drawing/2014/main" id="{58031BBB-A5FB-4F54-8DF3-E1E3F8516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740" y="1928812"/>
            <a:ext cx="60007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185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5C076B-E68B-AD48-B613-DCA025EC1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79" y="848849"/>
            <a:ext cx="5092700" cy="42037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ACFDFA-DCDA-224F-9D38-0E0ADBE92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279" y="848849"/>
            <a:ext cx="5257800" cy="5499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3F8DA3-1694-B142-9FD8-9EFF0A948828}"/>
              </a:ext>
            </a:extLst>
          </p:cNvPr>
          <p:cNvSpPr/>
          <p:nvPr/>
        </p:nvSpPr>
        <p:spPr>
          <a:xfrm>
            <a:off x="3362179" y="1868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General Outlook</a:t>
            </a:r>
          </a:p>
        </p:txBody>
      </p:sp>
    </p:spTree>
    <p:extLst>
      <p:ext uri="{BB962C8B-B14F-4D97-AF65-F5344CB8AC3E}">
        <p14:creationId xmlns:p14="http://schemas.microsoft.com/office/powerpoint/2010/main" val="132517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4FCBE7-6803-EA4E-9668-7D4B5089B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369" y="1217246"/>
            <a:ext cx="6635262" cy="44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08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bird&#10;&#10;Description automatically generated">
            <a:extLst>
              <a:ext uri="{FF2B5EF4-FFF2-40B4-BE49-F238E27FC236}">
                <a16:creationId xmlns:a16="http://schemas.microsoft.com/office/drawing/2014/main" id="{3FC8E6D5-CD51-5F46-AD8C-22529BA0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393" y="3056206"/>
            <a:ext cx="4069080" cy="406908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7F2C48-F876-B442-A686-1FE9FB62A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92" y="3056205"/>
            <a:ext cx="4069081" cy="4069081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EBA591-68B5-F14D-A0EE-687EE90E8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723" y="-364591"/>
            <a:ext cx="4069081" cy="4069081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61B2D6-F7EC-0941-AD5C-706FB90A7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393" y="-364591"/>
            <a:ext cx="4069081" cy="40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5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130F-1B2A-4B40-9B36-34938610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Elections on the Google Maps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09583-6FD7-4379-A0FB-EEF24C868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15028"/>
            <a:ext cx="6705600" cy="502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45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8095-001C-4C34-A589-DF0ABB776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587988"/>
            <a:ext cx="8056318" cy="754524"/>
          </a:xfrm>
        </p:spPr>
        <p:txBody>
          <a:bodyPr>
            <a:normAutofit fontScale="90000"/>
          </a:bodyPr>
          <a:lstStyle/>
          <a:p>
            <a:r>
              <a:rPr lang="en-CA" sz="4400" dirty="0"/>
              <a:t>Legend: Political Parties Colors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384312-DBB9-4DAD-9F0E-07B18B731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en-CA" sz="3600" dirty="0"/>
              <a:t>Liberal Party of Canada</a:t>
            </a:r>
          </a:p>
          <a:p>
            <a:pPr>
              <a:buClr>
                <a:srgbClr val="0070C0"/>
              </a:buClr>
            </a:pPr>
            <a:r>
              <a:rPr lang="en-CA" sz="3600" dirty="0"/>
              <a:t>Conservative Party of Canada</a:t>
            </a:r>
          </a:p>
          <a:p>
            <a:pPr>
              <a:buClr>
                <a:srgbClr val="FFC000"/>
              </a:buClr>
            </a:pPr>
            <a:r>
              <a:rPr lang="en-CA" sz="3600" dirty="0"/>
              <a:t>New Democratic Party</a:t>
            </a:r>
          </a:p>
          <a:p>
            <a:pPr>
              <a:buClr>
                <a:srgbClr val="00B0F0"/>
              </a:buClr>
            </a:pPr>
            <a:r>
              <a:rPr lang="en-CA" sz="3600" dirty="0"/>
              <a:t>Bloc Québécois</a:t>
            </a:r>
          </a:p>
          <a:p>
            <a:pPr>
              <a:buClr>
                <a:srgbClr val="00B050"/>
              </a:buClr>
            </a:pPr>
            <a:r>
              <a:rPr lang="en-CA" sz="3600" dirty="0"/>
              <a:t>Green Party of Canada</a:t>
            </a:r>
          </a:p>
        </p:txBody>
      </p:sp>
    </p:spTree>
    <p:extLst>
      <p:ext uri="{BB962C8B-B14F-4D97-AF65-F5344CB8AC3E}">
        <p14:creationId xmlns:p14="http://schemas.microsoft.com/office/powerpoint/2010/main" val="1133433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130F-1B2A-4B40-9B36-34938610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Legend: Per Capita Income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B730A7-BB3E-4E10-A5D0-821E5CAF6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723" y="1905000"/>
            <a:ext cx="1016903" cy="3778250"/>
          </a:xfr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81FE266-BE64-4925-B4E3-588095FEBEEA}"/>
              </a:ext>
            </a:extLst>
          </p:cNvPr>
          <p:cNvGrpSpPr/>
          <p:nvPr/>
        </p:nvGrpSpPr>
        <p:grpSpPr>
          <a:xfrm>
            <a:off x="4795096" y="2053070"/>
            <a:ext cx="2741775" cy="3394214"/>
            <a:chOff x="3354225" y="2053070"/>
            <a:chExt cx="2741775" cy="33942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4CE228-6724-4B4F-9195-237DEDF29744}"/>
                </a:ext>
              </a:extLst>
            </p:cNvPr>
            <p:cNvSpPr txBox="1"/>
            <p:nvPr/>
          </p:nvSpPr>
          <p:spPr>
            <a:xfrm>
              <a:off x="3354225" y="2053070"/>
              <a:ext cx="2667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$16,740 to $23,100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EAEE37-B308-4BB1-86BE-DA5CDC557A1C}"/>
                </a:ext>
              </a:extLst>
            </p:cNvPr>
            <p:cNvSpPr txBox="1"/>
            <p:nvPr/>
          </p:nvSpPr>
          <p:spPr>
            <a:xfrm>
              <a:off x="3354225" y="2389168"/>
              <a:ext cx="2741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$23,100 to $29,460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0B5963-3476-4E8B-9898-11BD054E029E}"/>
                </a:ext>
              </a:extLst>
            </p:cNvPr>
            <p:cNvSpPr txBox="1"/>
            <p:nvPr/>
          </p:nvSpPr>
          <p:spPr>
            <a:xfrm>
              <a:off x="3354225" y="2725266"/>
              <a:ext cx="2741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$29,460 to $35,800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29302B-EE57-4F85-AD84-C719932D8EC4}"/>
                </a:ext>
              </a:extLst>
            </p:cNvPr>
            <p:cNvSpPr txBox="1"/>
            <p:nvPr/>
          </p:nvSpPr>
          <p:spPr>
            <a:xfrm>
              <a:off x="3354225" y="3061364"/>
              <a:ext cx="2741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$35,800 to $42,180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6D5D01-5CAC-4BCC-85D7-2E5C2994F54C}"/>
                </a:ext>
              </a:extLst>
            </p:cNvPr>
            <p:cNvSpPr txBox="1"/>
            <p:nvPr/>
          </p:nvSpPr>
          <p:spPr>
            <a:xfrm>
              <a:off x="3354225" y="3397462"/>
              <a:ext cx="2741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$42,180 to $48,540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AE2521-5E04-42A8-9DA2-5C908717C5AE}"/>
                </a:ext>
              </a:extLst>
            </p:cNvPr>
            <p:cNvSpPr txBox="1"/>
            <p:nvPr/>
          </p:nvSpPr>
          <p:spPr>
            <a:xfrm>
              <a:off x="3354225" y="3733560"/>
              <a:ext cx="2741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$48,540 to $54,900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3718EC-AE2D-46FB-8F85-F52F367FFD61}"/>
                </a:ext>
              </a:extLst>
            </p:cNvPr>
            <p:cNvSpPr txBox="1"/>
            <p:nvPr/>
          </p:nvSpPr>
          <p:spPr>
            <a:xfrm>
              <a:off x="3354225" y="4069658"/>
              <a:ext cx="2704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$54,900 to $61,260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D0AFE3-53C6-442E-96DD-83C2AEA5A2FC}"/>
                </a:ext>
              </a:extLst>
            </p:cNvPr>
            <p:cNvSpPr txBox="1"/>
            <p:nvPr/>
          </p:nvSpPr>
          <p:spPr>
            <a:xfrm>
              <a:off x="3354225" y="4405756"/>
              <a:ext cx="270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$61,260 to $67,600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3B19F5-3918-4184-9AF3-92F107EDB436}"/>
                </a:ext>
              </a:extLst>
            </p:cNvPr>
            <p:cNvSpPr txBox="1"/>
            <p:nvPr/>
          </p:nvSpPr>
          <p:spPr>
            <a:xfrm>
              <a:off x="3354225" y="4741854"/>
              <a:ext cx="2704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$67,600 to $73,980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F03D37-0A44-42DA-A4D3-DCCC1F665EF3}"/>
                </a:ext>
              </a:extLst>
            </p:cNvPr>
            <p:cNvSpPr txBox="1"/>
            <p:nvPr/>
          </p:nvSpPr>
          <p:spPr>
            <a:xfrm>
              <a:off x="3354225" y="5077952"/>
              <a:ext cx="2667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$73,980 to $80,340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324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763A-7E6F-47E4-9081-B82F0B5A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868" y="624110"/>
            <a:ext cx="6325163" cy="1280890"/>
          </a:xfrm>
        </p:spPr>
        <p:txBody>
          <a:bodyPr/>
          <a:lstStyle/>
          <a:p>
            <a:r>
              <a:rPr lang="en-CA" dirty="0"/>
              <a:t>Observation 1: City Centres</a:t>
            </a:r>
          </a:p>
        </p:txBody>
      </p:sp>
      <p:pic>
        <p:nvPicPr>
          <p:cNvPr id="13" name="Calgary">
            <a:extLst>
              <a:ext uri="{FF2B5EF4-FFF2-40B4-BE49-F238E27FC236}">
                <a16:creationId xmlns:a16="http://schemas.microsoft.com/office/drawing/2014/main" id="{F7E9DC0D-85A6-49FE-AD1B-25EF5DE61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859" y="1582908"/>
            <a:ext cx="6569180" cy="4662946"/>
          </a:xfrm>
          <a:prstGeom prst="rect">
            <a:avLst/>
          </a:prstGeom>
        </p:spPr>
      </p:pic>
      <p:pic>
        <p:nvPicPr>
          <p:cNvPr id="11" name="Vancouver">
            <a:extLst>
              <a:ext uri="{FF2B5EF4-FFF2-40B4-BE49-F238E27FC236}">
                <a16:creationId xmlns:a16="http://schemas.microsoft.com/office/drawing/2014/main" id="{2E4CAD4A-8FA4-41F5-A763-599EC34F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58" y="1582908"/>
            <a:ext cx="6569182" cy="4662946"/>
          </a:xfrm>
          <a:prstGeom prst="rect">
            <a:avLst/>
          </a:prstGeom>
        </p:spPr>
      </p:pic>
      <p:pic>
        <p:nvPicPr>
          <p:cNvPr id="7" name="Montreal">
            <a:extLst>
              <a:ext uri="{FF2B5EF4-FFF2-40B4-BE49-F238E27FC236}">
                <a16:creationId xmlns:a16="http://schemas.microsoft.com/office/drawing/2014/main" id="{3841329E-51C5-4FCB-AEB8-47C77C0A1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859" y="1582909"/>
            <a:ext cx="6569180" cy="4662946"/>
          </a:xfrm>
          <a:prstGeom prst="rect">
            <a:avLst/>
          </a:prstGeom>
        </p:spPr>
      </p:pic>
      <p:pic>
        <p:nvPicPr>
          <p:cNvPr id="5" name="Toronto">
            <a:extLst>
              <a:ext uri="{FF2B5EF4-FFF2-40B4-BE49-F238E27FC236}">
                <a16:creationId xmlns:a16="http://schemas.microsoft.com/office/drawing/2014/main" id="{A08A2141-FAC7-4E67-801D-3BE5DB6F0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859" y="1582907"/>
            <a:ext cx="6569180" cy="46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2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48DF8-A7AA-4659-9C59-7BE72D80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737" y="624110"/>
            <a:ext cx="8911687" cy="1280890"/>
          </a:xfrm>
        </p:spPr>
        <p:txBody>
          <a:bodyPr/>
          <a:lstStyle/>
          <a:p>
            <a:r>
              <a:rPr lang="en-CA" dirty="0"/>
              <a:t>Observation 2: Conservatives in Alberta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3F058-A244-4C4E-A868-8676BF5F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187" y="1613814"/>
            <a:ext cx="6508786" cy="462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31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54C4-D828-445D-8F6F-2FD8C6F3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925" y="624110"/>
            <a:ext cx="9385688" cy="1280890"/>
          </a:xfrm>
        </p:spPr>
        <p:txBody>
          <a:bodyPr/>
          <a:lstStyle/>
          <a:p>
            <a:r>
              <a:rPr lang="en-CA" dirty="0"/>
              <a:t>Observation 3: NDP Support (vs Liberals)</a:t>
            </a:r>
          </a:p>
        </p:txBody>
      </p:sp>
      <p:pic>
        <p:nvPicPr>
          <p:cNvPr id="5" name="Vancouver">
            <a:extLst>
              <a:ext uri="{FF2B5EF4-FFF2-40B4-BE49-F238E27FC236}">
                <a16:creationId xmlns:a16="http://schemas.microsoft.com/office/drawing/2014/main" id="{773FBE41-EE6C-44F7-BA0E-47C404562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87" y="1514837"/>
            <a:ext cx="6648226" cy="471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5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04542B-F6E7-4F9B-9168-B08DDE59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775" y="623888"/>
            <a:ext cx="9105452" cy="1281112"/>
          </a:xfrm>
        </p:spPr>
        <p:txBody>
          <a:bodyPr/>
          <a:lstStyle/>
          <a:p>
            <a:r>
              <a:rPr lang="en-CA" dirty="0"/>
              <a:t>Observation 3: NDP Support (in Ontario)</a:t>
            </a:r>
          </a:p>
        </p:txBody>
      </p:sp>
      <p:pic>
        <p:nvPicPr>
          <p:cNvPr id="6" name="Windsor">
            <a:extLst>
              <a:ext uri="{FF2B5EF4-FFF2-40B4-BE49-F238E27FC236}">
                <a16:creationId xmlns:a16="http://schemas.microsoft.com/office/drawing/2014/main" id="{C60B75BF-F80B-457A-858F-3DFF6157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205" y="1511870"/>
            <a:ext cx="6809590" cy="483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6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federal election 2011 results by riding">
            <a:extLst>
              <a:ext uri="{FF2B5EF4-FFF2-40B4-BE49-F238E27FC236}">
                <a16:creationId xmlns:a16="http://schemas.microsoft.com/office/drawing/2014/main" id="{DF3BBA39-C65A-47D4-B967-D0955D229F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489" y="787968"/>
            <a:ext cx="6973021" cy="528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532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2EDD55-E63B-40CA-AFDF-102E04738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987" y="623888"/>
            <a:ext cx="9213028" cy="1281112"/>
          </a:xfrm>
        </p:spPr>
        <p:txBody>
          <a:bodyPr/>
          <a:lstStyle/>
          <a:p>
            <a:r>
              <a:rPr lang="en-CA" dirty="0"/>
              <a:t>Observation 3: NDP Support (in </a:t>
            </a:r>
            <a:r>
              <a:rPr lang="en-CA" dirty="0" err="1"/>
              <a:t>Québéc</a:t>
            </a:r>
            <a:r>
              <a:rPr lang="en-CA" dirty="0"/>
              <a:t>)</a:t>
            </a:r>
          </a:p>
        </p:txBody>
      </p:sp>
      <p:pic>
        <p:nvPicPr>
          <p:cNvPr id="5" name="Montreal">
            <a:extLst>
              <a:ext uri="{FF2B5EF4-FFF2-40B4-BE49-F238E27FC236}">
                <a16:creationId xmlns:a16="http://schemas.microsoft.com/office/drawing/2014/main" id="{77A3AFA0-4C26-4FD5-B7FA-7738E44D0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239" y="1582909"/>
            <a:ext cx="6569180" cy="46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62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BDB0-4F36-4BDC-996D-E560026F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7465475" cy="1280890"/>
          </a:xfrm>
        </p:spPr>
        <p:txBody>
          <a:bodyPr/>
          <a:lstStyle/>
          <a:p>
            <a:r>
              <a:rPr lang="en-CA" dirty="0"/>
              <a:t>Observation 4: Social Inequality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08B21-474C-45C3-81DA-96250B1B3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058" y="1421047"/>
            <a:ext cx="7045208" cy="501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8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EFC1E-8911-4B86-95E3-15F57542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014914"/>
            <a:ext cx="8911687" cy="828172"/>
          </a:xfrm>
        </p:spPr>
        <p:txBody>
          <a:bodyPr/>
          <a:lstStyle/>
          <a:p>
            <a:pPr algn="ctr"/>
            <a:r>
              <a:rPr lang="en-CA" dirty="0"/>
              <a:t>Interactive Part</a:t>
            </a:r>
          </a:p>
        </p:txBody>
      </p:sp>
    </p:spTree>
    <p:extLst>
      <p:ext uri="{BB962C8B-B14F-4D97-AF65-F5344CB8AC3E}">
        <p14:creationId xmlns:p14="http://schemas.microsoft.com/office/powerpoint/2010/main" val="1149514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17F1-C67F-4148-BC76-C88F6550F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421" y="1721224"/>
            <a:ext cx="5615159" cy="1936376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The End</a:t>
            </a:r>
            <a:br>
              <a:rPr lang="en-CA" dirty="0"/>
            </a:br>
            <a:br>
              <a:rPr lang="en-CA" dirty="0"/>
            </a:br>
            <a:r>
              <a:rPr lang="en-CA" dirty="0"/>
              <a:t>Q &amp; A time</a:t>
            </a:r>
          </a:p>
        </p:txBody>
      </p:sp>
    </p:spTree>
    <p:extLst>
      <p:ext uri="{BB962C8B-B14F-4D97-AF65-F5344CB8AC3E}">
        <p14:creationId xmlns:p14="http://schemas.microsoft.com/office/powerpoint/2010/main" val="3674554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130F-1B2A-4B40-9B36-34938610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Data Preparation (optional)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99F0D7-8701-4014-BCF0-97047BBDF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Stats Canada: FED Borders 2013 (GML)</a:t>
            </a:r>
          </a:p>
          <a:p>
            <a:r>
              <a:rPr lang="en-CA" dirty="0"/>
              <a:t>Coordinate Systems: NAD83 vs. WGS84</a:t>
            </a:r>
          </a:p>
          <a:p>
            <a:r>
              <a:rPr lang="en-CA" dirty="0"/>
              <a:t>Converter Web API: epsg.io</a:t>
            </a:r>
          </a:p>
          <a:p>
            <a:r>
              <a:rPr lang="en-CA" dirty="0"/>
              <a:t>Other Data Sources:</a:t>
            </a:r>
          </a:p>
          <a:p>
            <a:pPr lvl="1"/>
            <a:r>
              <a:rPr lang="en-CA" dirty="0"/>
              <a:t>Elections Canada: election results and population data</a:t>
            </a:r>
          </a:p>
          <a:p>
            <a:pPr lvl="1"/>
            <a:r>
              <a:rPr lang="en-CA" dirty="0"/>
              <a:t>CRA: income data per FED</a:t>
            </a:r>
          </a:p>
          <a:p>
            <a:r>
              <a:rPr lang="en-CA" dirty="0"/>
              <a:t>Presentation:</a:t>
            </a:r>
          </a:p>
          <a:p>
            <a:pPr lvl="1"/>
            <a:r>
              <a:rPr lang="en-CA" dirty="0"/>
              <a:t>Symbol layer for FED data</a:t>
            </a:r>
          </a:p>
          <a:p>
            <a:pPr lvl="1"/>
            <a:r>
              <a:rPr lang="en-CA" dirty="0"/>
              <a:t>Marker layer for Province info boxes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216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umbrella&#10;&#10;Description automatically generated">
            <a:extLst>
              <a:ext uri="{FF2B5EF4-FFF2-40B4-BE49-F238E27FC236}">
                <a16:creationId xmlns:a16="http://schemas.microsoft.com/office/drawing/2014/main" id="{FD63F124-78D3-43A4-A3F9-343478909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325" y="563217"/>
            <a:ext cx="8597350" cy="5731566"/>
          </a:xfrm>
        </p:spPr>
      </p:pic>
    </p:spTree>
    <p:extLst>
      <p:ext uri="{BB962C8B-B14F-4D97-AF65-F5344CB8AC3E}">
        <p14:creationId xmlns:p14="http://schemas.microsoft.com/office/powerpoint/2010/main" val="2685175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FDC7A-585E-43BD-B630-8DBE55DAC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091" y="980660"/>
            <a:ext cx="8872492" cy="3098971"/>
          </a:xfrm>
        </p:spPr>
        <p:txBody>
          <a:bodyPr>
            <a:normAutofit/>
          </a:bodyPr>
          <a:lstStyle/>
          <a:p>
            <a:r>
              <a:rPr lang="en-CA" sz="2400" dirty="0"/>
              <a:t>Hypothesis of factors influencing an Election</a:t>
            </a:r>
          </a:p>
          <a:p>
            <a:pPr lvl="1"/>
            <a:r>
              <a:rPr lang="en-CA" sz="2000" dirty="0"/>
              <a:t>Age</a:t>
            </a:r>
          </a:p>
          <a:p>
            <a:pPr lvl="1"/>
            <a:r>
              <a:rPr lang="en-CA" sz="2000" dirty="0"/>
              <a:t>Education</a:t>
            </a:r>
          </a:p>
          <a:p>
            <a:pPr lvl="1"/>
            <a:r>
              <a:rPr lang="en-CA" sz="2000" dirty="0"/>
              <a:t>Gender</a:t>
            </a:r>
          </a:p>
          <a:p>
            <a:pPr lvl="1"/>
            <a:r>
              <a:rPr lang="en-CA" sz="2000" dirty="0"/>
              <a:t>Turnout</a:t>
            </a:r>
          </a:p>
          <a:p>
            <a:pPr lvl="1"/>
            <a:r>
              <a:rPr lang="en-CA" sz="2000" dirty="0"/>
              <a:t>Income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343F20E-3AA5-413A-9463-BD7FA6EFB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14006" y="4079631"/>
            <a:ext cx="3877994" cy="1142191"/>
          </a:xfrm>
          <a:prstGeom prst="rect">
            <a:avLst/>
          </a:prstGeom>
        </p:spPr>
      </p:pic>
      <p:pic>
        <p:nvPicPr>
          <p:cNvPr id="1026" name="Picture 2" descr="Image result for govermnet of canada logo">
            <a:extLst>
              <a:ext uri="{FF2B5EF4-FFF2-40B4-BE49-F238E27FC236}">
                <a16:creationId xmlns:a16="http://schemas.microsoft.com/office/drawing/2014/main" id="{49272F1A-0CC4-4ACA-B49C-A66BCFD20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771" y="5501823"/>
            <a:ext cx="2382464" cy="75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2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698">
              <a:srgbClr val="FBFBFA"/>
            </a:gs>
            <a:gs pos="100000">
              <a:schemeClr val="bg1">
                <a:alpha val="84000"/>
                <a:lumMod val="70000"/>
                <a:lumOff val="30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B66E7-26A9-495E-AB36-01DBB8DAA62C}"/>
              </a:ext>
            </a:extLst>
          </p:cNvPr>
          <p:cNvSpPr/>
          <p:nvPr/>
        </p:nvSpPr>
        <p:spPr>
          <a:xfrm>
            <a:off x="1679785" y="708567"/>
            <a:ext cx="92316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Century Gothic" panose="020B0502020202020204"/>
              </a:rPr>
              <a:t> %Population by Highest Education Level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68A73-AC1E-4AEF-8EA9-E2593DC360A8}"/>
              </a:ext>
            </a:extLst>
          </p:cNvPr>
          <p:cNvSpPr txBox="1"/>
          <p:nvPr/>
        </p:nvSpPr>
        <p:spPr>
          <a:xfrm>
            <a:off x="9740590" y="2235173"/>
            <a:ext cx="758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P=0.29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FD781D-4C4F-4A9C-B40C-9FCE4BEF3FDA}"/>
              </a:ext>
            </a:extLst>
          </p:cNvPr>
          <p:cNvSpPr txBox="1"/>
          <p:nvPr/>
        </p:nvSpPr>
        <p:spPr>
          <a:xfrm>
            <a:off x="9740590" y="3577113"/>
            <a:ext cx="15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P=1.4x10</a:t>
            </a:r>
            <a:r>
              <a:rPr lang="en-CA" sz="1200" baseline="30000" dirty="0"/>
              <a:t>-5</a:t>
            </a:r>
            <a:endParaRPr lang="en-CA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2FFD61-B1FB-45EC-B26E-1BD62AF420EF}"/>
              </a:ext>
            </a:extLst>
          </p:cNvPr>
          <p:cNvSpPr txBox="1"/>
          <p:nvPr/>
        </p:nvSpPr>
        <p:spPr>
          <a:xfrm>
            <a:off x="9704348" y="4919053"/>
            <a:ext cx="15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P=1.1x10</a:t>
            </a:r>
            <a:r>
              <a:rPr lang="en-CA" sz="1200" baseline="30000" dirty="0"/>
              <a:t>-30</a:t>
            </a:r>
            <a:endParaRPr lang="en-CA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3A0489-5A50-495C-838D-1903A9F2ED75}"/>
              </a:ext>
            </a:extLst>
          </p:cNvPr>
          <p:cNvSpPr txBox="1"/>
          <p:nvPr/>
        </p:nvSpPr>
        <p:spPr>
          <a:xfrm>
            <a:off x="9687620" y="6459779"/>
            <a:ext cx="15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P=1.9x10</a:t>
            </a:r>
            <a:r>
              <a:rPr lang="en-CA" sz="1200" baseline="30000" dirty="0"/>
              <a:t>-36</a:t>
            </a:r>
            <a:endParaRPr lang="en-CA" sz="1200" dirty="0"/>
          </a:p>
        </p:txBody>
      </p:sp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9EBEA8B0-160B-4363-A355-9741A7B19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314492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5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698">
              <a:srgbClr val="FBFBFA"/>
            </a:gs>
            <a:gs pos="100000">
              <a:schemeClr val="bg1">
                <a:alpha val="84000"/>
                <a:lumMod val="70000"/>
                <a:lumOff val="30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B66E7-26A9-495E-AB36-01DBB8DAA62C}"/>
              </a:ext>
            </a:extLst>
          </p:cNvPr>
          <p:cNvSpPr/>
          <p:nvPr/>
        </p:nvSpPr>
        <p:spPr>
          <a:xfrm>
            <a:off x="1668633" y="708567"/>
            <a:ext cx="92651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Riding Age Demographics, Grouped by Party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Picture 2" descr="A picture containing screen, computer, sitting, table&#10;&#10;Description automatically generated">
            <a:extLst>
              <a:ext uri="{FF2B5EF4-FFF2-40B4-BE49-F238E27FC236}">
                <a16:creationId xmlns:a16="http://schemas.microsoft.com/office/drawing/2014/main" id="{4D515FC6-DEDE-4C8D-8F9B-77C048F53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312234"/>
            <a:ext cx="120015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572652-B30C-41E9-900B-C002E6E003C2}"/>
              </a:ext>
            </a:extLst>
          </p:cNvPr>
          <p:cNvSpPr txBox="1"/>
          <p:nvPr/>
        </p:nvSpPr>
        <p:spPr>
          <a:xfrm>
            <a:off x="9821435" y="2231610"/>
            <a:ext cx="15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P=2.2x10</a:t>
            </a:r>
            <a:r>
              <a:rPr lang="en-CA" sz="1200" baseline="30000" dirty="0"/>
              <a:t>-20</a:t>
            </a:r>
            <a:endParaRPr lang="en-CA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5157D-937B-4F8B-9A2C-A10DB1C85BA2}"/>
              </a:ext>
            </a:extLst>
          </p:cNvPr>
          <p:cNvSpPr txBox="1"/>
          <p:nvPr/>
        </p:nvSpPr>
        <p:spPr>
          <a:xfrm>
            <a:off x="9821435" y="4924628"/>
            <a:ext cx="15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P=7.3x10</a:t>
            </a:r>
            <a:r>
              <a:rPr lang="en-CA" sz="1200" baseline="30000" dirty="0"/>
              <a:t>-120</a:t>
            </a:r>
            <a:endParaRPr lang="en-CA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66C696-B401-44F3-950A-05E351D7397D}"/>
              </a:ext>
            </a:extLst>
          </p:cNvPr>
          <p:cNvSpPr txBox="1"/>
          <p:nvPr/>
        </p:nvSpPr>
        <p:spPr>
          <a:xfrm>
            <a:off x="9821434" y="3569987"/>
            <a:ext cx="15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P=5.2x10</a:t>
            </a:r>
            <a:r>
              <a:rPr lang="en-CA" sz="1200" baseline="30000" dirty="0"/>
              <a:t>-54</a:t>
            </a:r>
            <a:endParaRPr lang="en-CA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E42DA6-DF76-4C2C-ABFF-80FD87EF2E7B}"/>
              </a:ext>
            </a:extLst>
          </p:cNvPr>
          <p:cNvSpPr txBox="1"/>
          <p:nvPr/>
        </p:nvSpPr>
        <p:spPr>
          <a:xfrm>
            <a:off x="9821433" y="6446770"/>
            <a:ext cx="15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P=2.9x10</a:t>
            </a:r>
            <a:r>
              <a:rPr lang="en-CA" sz="1200" baseline="30000" dirty="0"/>
              <a:t>-196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764613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698">
              <a:srgbClr val="FBFBFA"/>
            </a:gs>
            <a:gs pos="100000">
              <a:schemeClr val="bg1">
                <a:alpha val="84000"/>
                <a:lumMod val="70000"/>
                <a:lumOff val="30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B66E7-26A9-495E-AB36-01DBB8DAA62C}"/>
              </a:ext>
            </a:extLst>
          </p:cNvPr>
          <p:cNvSpPr/>
          <p:nvPr/>
        </p:nvSpPr>
        <p:spPr>
          <a:xfrm>
            <a:off x="1668633" y="708567"/>
            <a:ext cx="7168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Male &amp; Female Vote Totals Analyzed by Party</a:t>
            </a: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E99EB36E-0534-42CA-9A86-81B77FFAA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6" y="301083"/>
            <a:ext cx="120015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299FB2-7C14-4327-99FD-66D1A3133F14}"/>
              </a:ext>
            </a:extLst>
          </p:cNvPr>
          <p:cNvSpPr txBox="1"/>
          <p:nvPr/>
        </p:nvSpPr>
        <p:spPr>
          <a:xfrm>
            <a:off x="9709922" y="3519575"/>
            <a:ext cx="15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P=0.0079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39206D-40EC-45F3-B1BE-71B488AF43F9}"/>
              </a:ext>
            </a:extLst>
          </p:cNvPr>
          <p:cNvSpPr txBox="1"/>
          <p:nvPr/>
        </p:nvSpPr>
        <p:spPr>
          <a:xfrm>
            <a:off x="9709923" y="6496476"/>
            <a:ext cx="15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P=0.44</a:t>
            </a:r>
          </a:p>
        </p:txBody>
      </p:sp>
    </p:spTree>
    <p:extLst>
      <p:ext uri="{BB962C8B-B14F-4D97-AF65-F5344CB8AC3E}">
        <p14:creationId xmlns:p14="http://schemas.microsoft.com/office/powerpoint/2010/main" val="91461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698">
              <a:srgbClr val="FBFBFA"/>
            </a:gs>
            <a:gs pos="100000">
              <a:schemeClr val="bg1">
                <a:alpha val="84000"/>
                <a:lumMod val="70000"/>
                <a:lumOff val="30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B66E7-26A9-495E-AB36-01DBB8DAA62C}"/>
              </a:ext>
            </a:extLst>
          </p:cNvPr>
          <p:cNvSpPr/>
          <p:nvPr/>
        </p:nvSpPr>
        <p:spPr>
          <a:xfrm>
            <a:off x="1668633" y="708567"/>
            <a:ext cx="5980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2400" dirty="0">
                <a:solidFill>
                  <a:srgbClr val="000000"/>
                </a:solidFill>
              </a:rPr>
              <a:t>Turnout Analyzed by Party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B6F3ED9-B417-4B19-B9DA-FF967688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89932"/>
            <a:ext cx="120015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2D319B-CB36-4B2B-8B7F-2412F2561D06}"/>
              </a:ext>
            </a:extLst>
          </p:cNvPr>
          <p:cNvSpPr txBox="1"/>
          <p:nvPr/>
        </p:nvSpPr>
        <p:spPr>
          <a:xfrm>
            <a:off x="9765680" y="6468597"/>
            <a:ext cx="15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P=0.24</a:t>
            </a:r>
          </a:p>
        </p:txBody>
      </p:sp>
    </p:spTree>
    <p:extLst>
      <p:ext uri="{BB962C8B-B14F-4D97-AF65-F5344CB8AC3E}">
        <p14:creationId xmlns:p14="http://schemas.microsoft.com/office/powerpoint/2010/main" val="801877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698">
              <a:srgbClr val="FBFBFA"/>
            </a:gs>
            <a:gs pos="100000">
              <a:schemeClr val="bg1">
                <a:alpha val="84000"/>
                <a:lumMod val="70000"/>
                <a:lumOff val="30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B66E7-26A9-495E-AB36-01DBB8DAA62C}"/>
              </a:ext>
            </a:extLst>
          </p:cNvPr>
          <p:cNvSpPr/>
          <p:nvPr/>
        </p:nvSpPr>
        <p:spPr>
          <a:xfrm>
            <a:off x="1668633" y="708567"/>
            <a:ext cx="100791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Income per Capita Analyzed by Party</a:t>
            </a:r>
            <a:endParaRPr lang="en-CA" sz="2400" dirty="0"/>
          </a:p>
        </p:txBody>
      </p:sp>
      <p:pic>
        <p:nvPicPr>
          <p:cNvPr id="61" name="Picture 60" descr="A picture containing clock&#10;&#10;Description automatically generated">
            <a:extLst>
              <a:ext uri="{FF2B5EF4-FFF2-40B4-BE49-F238E27FC236}">
                <a16:creationId xmlns:a16="http://schemas.microsoft.com/office/drawing/2014/main" id="{C94E6973-54C7-44A9-B6ED-E1595730A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89931"/>
            <a:ext cx="12001500" cy="6858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3C0BA59-E6E6-465C-8DD3-90D170E88584}"/>
              </a:ext>
            </a:extLst>
          </p:cNvPr>
          <p:cNvSpPr txBox="1"/>
          <p:nvPr/>
        </p:nvSpPr>
        <p:spPr>
          <a:xfrm>
            <a:off x="9687621" y="6508102"/>
            <a:ext cx="15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P=0.0013</a:t>
            </a:r>
          </a:p>
        </p:txBody>
      </p:sp>
    </p:spTree>
    <p:extLst>
      <p:ext uri="{BB962C8B-B14F-4D97-AF65-F5344CB8AC3E}">
        <p14:creationId xmlns:p14="http://schemas.microsoft.com/office/powerpoint/2010/main" val="183757693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Custom 8">
      <a:dk1>
        <a:srgbClr val="000000"/>
      </a:dk1>
      <a:lt1>
        <a:sysClr val="window" lastClr="FFFFFF"/>
      </a:lt1>
      <a:dk2>
        <a:srgbClr val="C1C9B6"/>
      </a:dk2>
      <a:lt2>
        <a:srgbClr val="CCDDEA"/>
      </a:lt2>
      <a:accent1>
        <a:srgbClr val="F2F2F2"/>
      </a:accent1>
      <a:accent2>
        <a:srgbClr val="F2F2F2"/>
      </a:accent2>
      <a:accent3>
        <a:srgbClr val="D8D8D8"/>
      </a:accent3>
      <a:accent4>
        <a:srgbClr val="BFBFBF"/>
      </a:accent4>
      <a:accent5>
        <a:srgbClr val="BFBFBF"/>
      </a:accent5>
      <a:accent6>
        <a:srgbClr val="D8D8D8"/>
      </a:accent6>
      <a:hlink>
        <a:srgbClr val="F2F2F2"/>
      </a:hlink>
      <a:folHlink>
        <a:srgbClr val="F2F2F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mokey Glass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</TotalTime>
  <Words>295</Words>
  <Application>Microsoft Office PowerPoint</Application>
  <PresentationFormat>Widescreen</PresentationFormat>
  <Paragraphs>63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Century Gothic</vt:lpstr>
      <vt:lpstr>Courier New</vt:lpstr>
      <vt:lpstr>Wingdings 3</vt:lpstr>
      <vt:lpstr>Wisp</vt:lpstr>
      <vt:lpstr>Canadian Federal Elections 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Elections on the Google Maps</vt:lpstr>
      <vt:lpstr>Legend: Political Parties Colors</vt:lpstr>
      <vt:lpstr>Legend: Per Capita Income</vt:lpstr>
      <vt:lpstr>Observation 1: City Centres</vt:lpstr>
      <vt:lpstr>Observation 2: Conservatives in Alberta</vt:lpstr>
      <vt:lpstr>Observation 3: NDP Support (vs Liberals)</vt:lpstr>
      <vt:lpstr>Observation 3: NDP Support (in Ontario)</vt:lpstr>
      <vt:lpstr>Observation 3: NDP Support (in Québéc)</vt:lpstr>
      <vt:lpstr>Observation 4: Social Inequality</vt:lpstr>
      <vt:lpstr>Interactive Part</vt:lpstr>
      <vt:lpstr>The End  Q &amp; A time</vt:lpstr>
      <vt:lpstr>Map Data Preparation (optional)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Canadian Federal Elections 2015</dc:title>
  <dc:creator>Sepehr Amin</dc:creator>
  <cp:lastModifiedBy>Boris</cp:lastModifiedBy>
  <cp:revision>33</cp:revision>
  <dcterms:created xsi:type="dcterms:W3CDTF">2020-03-17T18:18:42Z</dcterms:created>
  <dcterms:modified xsi:type="dcterms:W3CDTF">2020-03-19T22:10:51Z</dcterms:modified>
</cp:coreProperties>
</file>